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57" r:id="rId3"/>
    <p:sldId id="258" r:id="rId4"/>
    <p:sldId id="264" r:id="rId5"/>
    <p:sldId id="265" r:id="rId6"/>
    <p:sldId id="259" r:id="rId7"/>
    <p:sldId id="260" r:id="rId8"/>
    <p:sldId id="261" r:id="rId9"/>
    <p:sldId id="262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3D2FF"/>
    <a:srgbClr val="A624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3" d="100"/>
          <a:sy n="73" d="100"/>
        </p:scale>
        <p:origin x="-1216" y="19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65401-FE3C-4420-99C3-61BA4811C83A}" type="datetimeFigureOut">
              <a:rPr lang="ru-RU" smtClean="0"/>
              <a:t>18.05.2020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2F211-FE98-475A-8C86-C5551B5695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93564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65401-FE3C-4420-99C3-61BA4811C83A}" type="datetimeFigureOut">
              <a:rPr lang="ru-RU" smtClean="0"/>
              <a:t>18.05.2020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2F211-FE98-475A-8C86-C5551B5695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24731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65401-FE3C-4420-99C3-61BA4811C83A}" type="datetimeFigureOut">
              <a:rPr lang="ru-RU" smtClean="0"/>
              <a:t>18.05.2020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2F211-FE98-475A-8C86-C5551B5695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99021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65401-FE3C-4420-99C3-61BA4811C83A}" type="datetimeFigureOut">
              <a:rPr lang="ru-RU" smtClean="0"/>
              <a:t>18.05.2020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2F211-FE98-475A-8C86-C5551B5695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89913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65401-FE3C-4420-99C3-61BA4811C83A}" type="datetimeFigureOut">
              <a:rPr lang="ru-RU" smtClean="0"/>
              <a:t>18.05.2020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2F211-FE98-475A-8C86-C5551B5695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26576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65401-FE3C-4420-99C3-61BA4811C83A}" type="datetimeFigureOut">
              <a:rPr lang="ru-RU" smtClean="0"/>
              <a:t>18.05.2020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2F211-FE98-475A-8C86-C5551B5695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64459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65401-FE3C-4420-99C3-61BA4811C83A}" type="datetimeFigureOut">
              <a:rPr lang="ru-RU" smtClean="0"/>
              <a:t>18.05.2020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2F211-FE98-475A-8C86-C5551B5695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22796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65401-FE3C-4420-99C3-61BA4811C83A}" type="datetimeFigureOut">
              <a:rPr lang="ru-RU" smtClean="0"/>
              <a:t>18.05.2020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2F211-FE98-475A-8C86-C5551B5695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91174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65401-FE3C-4420-99C3-61BA4811C83A}" type="datetimeFigureOut">
              <a:rPr lang="ru-RU" smtClean="0"/>
              <a:t>18.05.2020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2F211-FE98-475A-8C86-C5551B5695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53508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65401-FE3C-4420-99C3-61BA4811C83A}" type="datetimeFigureOut">
              <a:rPr lang="ru-RU" smtClean="0"/>
              <a:t>18.05.2020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2F211-FE98-475A-8C86-C5551B5695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61603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65401-FE3C-4420-99C3-61BA4811C83A}" type="datetimeFigureOut">
              <a:rPr lang="ru-RU" smtClean="0"/>
              <a:t>18.05.2020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2F211-FE98-475A-8C86-C5551B5695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162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965401-FE3C-4420-99C3-61BA4811C83A}" type="datetimeFigureOut">
              <a:rPr lang="ru-RU" smtClean="0"/>
              <a:t>18.05.2020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52F211-FE98-475A-8C86-C5551B5695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6936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3.pn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microsoft.com/office/2007/relationships/hdphoto" Target="../media/hdphoto3.wdp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microsoft.com/office/2007/relationships/hdphoto" Target="../media/hdphoto3.wdp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microsoft.com/office/2007/relationships/hdphoto" Target="../media/hdphoto3.wdp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microsoft.com/office/2007/relationships/hdphoto" Target="../media/hdphoto3.wdp"/><Relationship Id="rId7" Type="http://schemas.microsoft.com/office/2007/relationships/hdphoto" Target="../media/hdphoto7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microsoft.com/office/2007/relationships/hdphoto" Target="../media/hdphoto6.wdp"/><Relationship Id="rId4" Type="http://schemas.openxmlformats.org/officeDocument/2006/relationships/image" Target="../media/image8.png"/><Relationship Id="rId9" Type="http://schemas.microsoft.com/office/2007/relationships/hdphoto" Target="../media/hdphoto8.wdp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7" Type="http://schemas.microsoft.com/office/2007/relationships/hdphoto" Target="../media/hdphoto13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microsoft.com/office/2007/relationships/hdphoto" Target="../media/hdphoto12.wdp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4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pbs.twimg.com/media/DvcsNHaWwAEw7vi.jpg:large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6436" l="1062" r="97344">
                        <a14:foregroundMark x1="14210" y1="28931" x2="14210" y2="16981"/>
                        <a14:foregroundMark x1="18725" y1="90356" x2="15803" y2="87631"/>
                        <a14:foregroundMark x1="26162" y1="92453" x2="30544" y2="90566"/>
                        <a14:foregroundMark x1="49668" y1="92243" x2="54183" y2="89308"/>
                        <a14:foregroundMark x1="72112" y1="87212" x2="74768" y2="88260"/>
                        <a14:foregroundMark x1="90305" y1="88679" x2="91102" y2="91614"/>
                        <a14:foregroundMark x1="32404" y1="57233" x2="25764" y2="45702"/>
                        <a14:foregroundMark x1="14741" y1="58071" x2="16202" y2="49686"/>
                        <a14:foregroundMark x1="68526" y1="12369" x2="72908" y2="12369"/>
                        <a14:foregroundMark x1="85259" y1="17191" x2="87517" y2="21174"/>
                        <a14:foregroundMark x1="93493" y1="73585" x2="93625" y2="72117"/>
                        <a14:foregroundMark x1="22178" y1="45493" x2="21514" y2="49686"/>
                        <a14:foregroundMark x1="73174" y1="47170" x2="70518" y2="52621"/>
                        <a14:foregroundMark x1="84197" y1="44025" x2="90571" y2="52201"/>
                        <a14:foregroundMark x1="93891" y1="87421" x2="96016" y2="93920"/>
                        <a14:foregroundMark x1="65604" y1="45702" x2="67065" y2="50105"/>
                        <a14:backgroundMark x1="65471" y1="81132" x2="64011" y2="58910"/>
                        <a14:backgroundMark x1="36521" y1="85325" x2="35591" y2="78197"/>
                        <a14:backgroundMark x1="35724" y1="51363" x2="36786" y2="63312"/>
                        <a14:backgroundMark x1="36122" y1="49895" x2="35060" y2="48428"/>
                        <a14:backgroundMark x1="29482" y1="22432" x2="29084" y2="19497"/>
                        <a14:backgroundMark x1="59761" y1="27463" x2="57769" y2="24109"/>
                        <a14:backgroundMark x1="57371" y1="35849" x2="58167" y2="32285"/>
                        <a14:backgroundMark x1="11421" y1="56184" x2="12351" y2="50524"/>
                        <a14:backgroundMark x1="57636" y1="77568" x2="57371" y2="84067"/>
                        <a14:backgroundMark x1="19124" y1="19706" x2="19124" y2="19706"/>
                        <a14:backgroundMark x1="17663" y1="20545" x2="17663" y2="20545"/>
                        <a14:backgroundMark x1="17663" y1="20545" x2="17663" y2="20545"/>
                        <a14:backgroundMark x1="15272" y1="9644" x2="19522" y2="96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144000" y="2060848"/>
            <a:ext cx="6289345" cy="4142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ansambl_detskie_pesni_pesenka_porosenka_funtika_(5music.online)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201" end="117113.875"/>
                  <p14:fade in="250" out="500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244408" y="26064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2963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30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3.7037E-6 L -0.8125 -0.00811 " pathEditMode="relative" rAng="0" ptsTypes="AA">
                                      <p:cBhvr>
                                        <p:cTn id="8" dur="6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625" y="-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164425" y="188640"/>
            <a:ext cx="5901744" cy="461665"/>
          </a:xfrm>
          <a:prstGeom prst="rect">
            <a:avLst/>
          </a:prstGeom>
          <a:gradFill flip="none" rotWithShape="1">
            <a:gsLst>
              <a:gs pos="0">
                <a:srgbClr val="53D2FF">
                  <a:tint val="66000"/>
                  <a:satMod val="160000"/>
                </a:srgbClr>
              </a:gs>
              <a:gs pos="50000">
                <a:srgbClr val="53D2FF">
                  <a:tint val="44500"/>
                  <a:satMod val="160000"/>
                </a:srgbClr>
              </a:gs>
              <a:gs pos="100000">
                <a:srgbClr val="53D2FF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cap="none" spc="100" dirty="0">
                <a:ln w="18000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effectLst>
                  <a:glow rad="88900">
                    <a:schemeClr val="bg1"/>
                  </a:glow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ea typeface="Segoe UI Historic" panose="020B0502040204020203" pitchFamily="34" charset="0"/>
                <a:cs typeface="Segoe UI Historic" panose="020B0502040204020203" pitchFamily="34" charset="0"/>
              </a:rPr>
              <a:t>Помогите </a:t>
            </a:r>
            <a:r>
              <a:rPr lang="ru-RU" sz="2400" b="1" cap="none" spc="100" dirty="0" err="1">
                <a:ln w="18000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effectLst>
                  <a:glow rad="88900">
                    <a:schemeClr val="bg1"/>
                  </a:glow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ea typeface="Segoe UI Historic" panose="020B0502040204020203" pitchFamily="34" charset="0"/>
                <a:cs typeface="Segoe UI Historic" panose="020B0502040204020203" pitchFamily="34" charset="0"/>
              </a:rPr>
              <a:t>Ниф</a:t>
            </a:r>
            <a:r>
              <a:rPr lang="ru-RU" sz="2400" b="1" cap="none" spc="100" dirty="0">
                <a:ln w="18000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effectLst>
                  <a:glow rad="88900">
                    <a:schemeClr val="bg1"/>
                  </a:glow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ea typeface="Segoe UI Historic" panose="020B0502040204020203" pitchFamily="34" charset="0"/>
                <a:cs typeface="Segoe UI Historic" panose="020B0502040204020203" pitchFamily="34" charset="0"/>
              </a:rPr>
              <a:t> – </a:t>
            </a:r>
            <a:r>
              <a:rPr lang="ru-RU" sz="2400" b="1" spc="100" dirty="0" err="1">
                <a:ln w="18000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effectLst>
                  <a:glow rad="88900">
                    <a:schemeClr val="bg1"/>
                  </a:glow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ea typeface="Segoe UI Historic" panose="020B0502040204020203" pitchFamily="34" charset="0"/>
                <a:cs typeface="Segoe UI Historic" panose="020B0502040204020203" pitchFamily="34" charset="0"/>
              </a:rPr>
              <a:t>Н</a:t>
            </a:r>
            <a:r>
              <a:rPr lang="ru-RU" sz="2400" b="1" cap="none" spc="100" dirty="0" err="1">
                <a:ln w="18000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effectLst>
                  <a:glow rad="88900">
                    <a:schemeClr val="bg1"/>
                  </a:glow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ea typeface="Segoe UI Historic" panose="020B0502040204020203" pitchFamily="34" charset="0"/>
                <a:cs typeface="Segoe UI Historic" panose="020B0502040204020203" pitchFamily="34" charset="0"/>
              </a:rPr>
              <a:t>ифу</a:t>
            </a:r>
            <a:r>
              <a:rPr lang="ru-RU" sz="2400" b="1" cap="none" spc="100" dirty="0">
                <a:ln w="18000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effectLst>
                  <a:glow rad="88900">
                    <a:schemeClr val="bg1"/>
                  </a:glow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ea typeface="Segoe UI Historic" panose="020B0502040204020203" pitchFamily="34" charset="0"/>
                <a:cs typeface="Segoe UI Historic" panose="020B0502040204020203" pitchFamily="34" charset="0"/>
              </a:rPr>
              <a:t> отгадать загадку</a:t>
            </a:r>
          </a:p>
        </p:txBody>
      </p:sp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304" b="100000" l="0" r="100000">
                        <a14:foregroundMark x1="45627" y1="52174" x2="60076" y2="5260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19053" y="3588341"/>
            <a:ext cx="2505075" cy="219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sx="102000" sy="102000" algn="ctr" rotWithShape="0">
              <a:prstClr val="black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8" name="Picture 2" descr="https://pbs.twimg.com/media/DvcsNHaWwAEw7vi.jpg:large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6552" l="5618" r="95787">
                        <a14:foregroundMark x1="35674" y1="87627" x2="41292" y2="88641"/>
                        <a14:foregroundMark x1="74157" y1="89047" x2="75843" y2="91886"/>
                        <a14:foregroundMark x1="28652" y1="33063" x2="28090" y2="30832"/>
                        <a14:foregroundMark x1="48034" y1="29817" x2="46348" y2="25963"/>
                        <a14:foregroundMark x1="30618" y1="12576" x2="38764" y2="9331"/>
                        <a14:foregroundMark x1="80056" y1="73631" x2="80899" y2="73428"/>
                        <a14:foregroundMark x1="96067" y1="78499" x2="96067" y2="78499"/>
                        <a14:foregroundMark x1="62640" y1="19675" x2="67697" y2="23529"/>
                        <a14:foregroundMark x1="66292" y1="89249" x2="68820" y2="91684"/>
                        <a14:foregroundMark x1="81180" y1="93306" x2="81742" y2="89655"/>
                        <a14:foregroundMark x1="30056" y1="68763" x2="31180" y2="65517"/>
                        <a14:backgroundMark x1="21629" y1="81744" x2="18539" y2="60243"/>
                        <a14:backgroundMark x1="9551" y1="29817" x2="5337" y2="26572"/>
                        <a14:backgroundMark x1="4494" y1="37931" x2="6180" y2="34483"/>
                        <a14:backgroundMark x1="68539" y1="6897" x2="72472" y2="29006"/>
                        <a14:backgroundMark x1="58427" y1="8519" x2="56180" y2="6897"/>
                        <a14:backgroundMark x1="30337" y1="7302" x2="42978" y2="5274"/>
                        <a14:backgroundMark x1="65169" y1="16836" x2="65449" y2="18661"/>
                        <a14:backgroundMark x1="64607" y1="18661" x2="65169" y2="200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888935" y="2039839"/>
            <a:ext cx="3177234" cy="4168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блачко с текстом: овальное 4">
            <a:extLst>
              <a:ext uri="{FF2B5EF4-FFF2-40B4-BE49-F238E27FC236}">
                <a16:creationId xmlns="" xmlns:a16="http://schemas.microsoft.com/office/drawing/2014/main" id="{F2AC7B8E-5478-440E-8EF5-EB9B5A03BBC8}"/>
              </a:ext>
            </a:extLst>
          </p:cNvPr>
          <p:cNvSpPr/>
          <p:nvPr/>
        </p:nvSpPr>
        <p:spPr>
          <a:xfrm>
            <a:off x="467544" y="817487"/>
            <a:ext cx="5447915" cy="2480802"/>
          </a:xfrm>
          <a:prstGeom prst="wedgeEllipseCallout">
            <a:avLst>
              <a:gd name="adj1" fmla="val 59186"/>
              <a:gd name="adj2" fmla="val 52868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spc="100" dirty="0">
                <a:ln w="18000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ea typeface="Segoe UI Historic" panose="020B0502040204020203" pitchFamily="34" charset="0"/>
                <a:cs typeface="Segoe UI Historic" panose="020B0502040204020203" pitchFamily="34" charset="0"/>
              </a:rPr>
              <a:t>Три вершину тут видны,</a:t>
            </a:r>
          </a:p>
          <a:p>
            <a:pPr algn="ctr"/>
            <a:r>
              <a:rPr lang="ru-RU" sz="2400" spc="100" dirty="0">
                <a:ln w="18000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ea typeface="Segoe UI Historic" panose="020B0502040204020203" pitchFamily="34" charset="0"/>
                <a:cs typeface="Segoe UI Historic" panose="020B0502040204020203" pitchFamily="34" charset="0"/>
              </a:rPr>
              <a:t>Три угла, три стороны,-</a:t>
            </a:r>
          </a:p>
          <a:p>
            <a:pPr algn="ctr"/>
            <a:r>
              <a:rPr lang="ru-RU" sz="2400" spc="100" dirty="0">
                <a:ln w="18000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ea typeface="Segoe UI Historic" panose="020B0502040204020203" pitchFamily="34" charset="0"/>
                <a:cs typeface="Segoe UI Historic" panose="020B0502040204020203" pitchFamily="34" charset="0"/>
              </a:rPr>
              <a:t>Ну пожалуй, и довольно!-</a:t>
            </a:r>
          </a:p>
          <a:p>
            <a:pPr algn="ctr"/>
            <a:r>
              <a:rPr lang="ru-RU" sz="2400" spc="100" dirty="0">
                <a:ln w="18000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ea typeface="Segoe UI Historic" panose="020B0502040204020203" pitchFamily="34" charset="0"/>
                <a:cs typeface="Segoe UI Historic" panose="020B0502040204020203" pitchFamily="34" charset="0"/>
              </a:rPr>
              <a:t>Что ты видишь?...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BC9C55A1-DC35-49F0-8922-B0C6A364D503}"/>
              </a:ext>
            </a:extLst>
          </p:cNvPr>
          <p:cNvSpPr/>
          <p:nvPr/>
        </p:nvSpPr>
        <p:spPr>
          <a:xfrm>
            <a:off x="841757" y="6514600"/>
            <a:ext cx="3917163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Инструкция для родителей: щелкните по экрану.</a:t>
            </a:r>
          </a:p>
        </p:txBody>
      </p:sp>
    </p:spTree>
    <p:extLst>
      <p:ext uri="{BB962C8B-B14F-4D97-AF65-F5344CB8AC3E}">
        <p14:creationId xmlns:p14="http://schemas.microsoft.com/office/powerpoint/2010/main" val="4026815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632" b="96930" l="1215" r="98381">
                        <a14:foregroundMark x1="39271" y1="41228" x2="54251" y2="44737"/>
                        <a14:foregroundMark x1="36842" y1="50439" x2="48988" y2="39035"/>
                        <a14:foregroundMark x1="51012" y1="43860" x2="51417" y2="50877"/>
                        <a14:foregroundMark x1="36032" y1="40789" x2="42105" y2="368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95662" y="4005064"/>
            <a:ext cx="2352675" cy="2171700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93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https://pbs.twimg.com/media/DvcsNHaWwAEw7vi.jpg:large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6552" l="5618" r="95787">
                        <a14:foregroundMark x1="35674" y1="87627" x2="41292" y2="88641"/>
                        <a14:foregroundMark x1="74157" y1="89047" x2="75843" y2="91886"/>
                        <a14:foregroundMark x1="28652" y1="33063" x2="28090" y2="30832"/>
                        <a14:foregroundMark x1="48034" y1="29817" x2="46348" y2="25963"/>
                        <a14:foregroundMark x1="30618" y1="12576" x2="38764" y2="9331"/>
                        <a14:foregroundMark x1="80056" y1="73631" x2="80899" y2="73428"/>
                        <a14:foregroundMark x1="96067" y1="78499" x2="96067" y2="78499"/>
                        <a14:foregroundMark x1="62640" y1="19675" x2="67697" y2="23529"/>
                        <a14:foregroundMark x1="66292" y1="89249" x2="68820" y2="91684"/>
                        <a14:foregroundMark x1="81180" y1="93306" x2="81742" y2="89655"/>
                        <a14:foregroundMark x1="30056" y1="68763" x2="31180" y2="65517"/>
                        <a14:backgroundMark x1="21629" y1="81744" x2="18539" y2="60243"/>
                        <a14:backgroundMark x1="9551" y1="29817" x2="5337" y2="26572"/>
                        <a14:backgroundMark x1="4494" y1="37931" x2="6180" y2="34483"/>
                        <a14:backgroundMark x1="68539" y1="6897" x2="72472" y2="29006"/>
                        <a14:backgroundMark x1="58427" y1="8519" x2="56180" y2="6897"/>
                        <a14:backgroundMark x1="30337" y1="7302" x2="42978" y2="5274"/>
                        <a14:backgroundMark x1="65169" y1="16836" x2="65449" y2="18661"/>
                        <a14:backgroundMark x1="64607" y1="18661" x2="65169" y2="200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966766" y="2132856"/>
            <a:ext cx="3177234" cy="4168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B45D85B8-C198-4657-97C3-9B0AD7188B9C}"/>
              </a:ext>
            </a:extLst>
          </p:cNvPr>
          <p:cNvSpPr/>
          <p:nvPr/>
        </p:nvSpPr>
        <p:spPr>
          <a:xfrm>
            <a:off x="3164425" y="188640"/>
            <a:ext cx="5901744" cy="461665"/>
          </a:xfrm>
          <a:prstGeom prst="rect">
            <a:avLst/>
          </a:prstGeom>
          <a:gradFill flip="none" rotWithShape="1">
            <a:gsLst>
              <a:gs pos="0">
                <a:srgbClr val="53D2FF">
                  <a:tint val="66000"/>
                  <a:satMod val="160000"/>
                </a:srgbClr>
              </a:gs>
              <a:gs pos="50000">
                <a:srgbClr val="53D2FF">
                  <a:tint val="44500"/>
                  <a:satMod val="160000"/>
                </a:srgbClr>
              </a:gs>
              <a:gs pos="100000">
                <a:srgbClr val="53D2FF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cap="none" spc="100" dirty="0">
                <a:ln w="18000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effectLst>
                  <a:glow rad="88900">
                    <a:schemeClr val="bg1"/>
                  </a:glow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ea typeface="Segoe UI Historic" panose="020B0502040204020203" pitchFamily="34" charset="0"/>
                <a:cs typeface="Segoe UI Historic" panose="020B0502040204020203" pitchFamily="34" charset="0"/>
              </a:rPr>
              <a:t>Помогите </a:t>
            </a:r>
            <a:r>
              <a:rPr lang="ru-RU" sz="2400" b="1" cap="none" spc="100" dirty="0" err="1">
                <a:ln w="18000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effectLst>
                  <a:glow rad="88900">
                    <a:schemeClr val="bg1"/>
                  </a:glow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ea typeface="Segoe UI Historic" panose="020B0502040204020203" pitchFamily="34" charset="0"/>
                <a:cs typeface="Segoe UI Historic" panose="020B0502040204020203" pitchFamily="34" charset="0"/>
              </a:rPr>
              <a:t>Ниф</a:t>
            </a:r>
            <a:r>
              <a:rPr lang="ru-RU" sz="2400" b="1" cap="none" spc="100" dirty="0">
                <a:ln w="18000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effectLst>
                  <a:glow rad="88900">
                    <a:schemeClr val="bg1"/>
                  </a:glow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ea typeface="Segoe UI Historic" panose="020B0502040204020203" pitchFamily="34" charset="0"/>
                <a:cs typeface="Segoe UI Historic" panose="020B0502040204020203" pitchFamily="34" charset="0"/>
              </a:rPr>
              <a:t> – </a:t>
            </a:r>
            <a:r>
              <a:rPr lang="ru-RU" sz="2400" b="1" spc="100" dirty="0" err="1">
                <a:ln w="18000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effectLst>
                  <a:glow rad="88900">
                    <a:schemeClr val="bg1"/>
                  </a:glow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ea typeface="Segoe UI Historic" panose="020B0502040204020203" pitchFamily="34" charset="0"/>
                <a:cs typeface="Segoe UI Historic" panose="020B0502040204020203" pitchFamily="34" charset="0"/>
              </a:rPr>
              <a:t>Н</a:t>
            </a:r>
            <a:r>
              <a:rPr lang="ru-RU" sz="2400" b="1" cap="none" spc="100" dirty="0" err="1">
                <a:ln w="18000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effectLst>
                  <a:glow rad="88900">
                    <a:schemeClr val="bg1"/>
                  </a:glow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ea typeface="Segoe UI Historic" panose="020B0502040204020203" pitchFamily="34" charset="0"/>
                <a:cs typeface="Segoe UI Historic" panose="020B0502040204020203" pitchFamily="34" charset="0"/>
              </a:rPr>
              <a:t>ифу</a:t>
            </a:r>
            <a:r>
              <a:rPr lang="ru-RU" sz="2400" b="1" cap="none" spc="100" dirty="0">
                <a:ln w="18000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effectLst>
                  <a:glow rad="88900">
                    <a:schemeClr val="bg1"/>
                  </a:glow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ea typeface="Segoe UI Historic" panose="020B0502040204020203" pitchFamily="34" charset="0"/>
                <a:cs typeface="Segoe UI Historic" panose="020B0502040204020203" pitchFamily="34" charset="0"/>
              </a:rPr>
              <a:t> отгадать загадку</a:t>
            </a:r>
          </a:p>
        </p:txBody>
      </p:sp>
      <p:sp>
        <p:nvSpPr>
          <p:cNvPr id="10" name="Облачко с текстом: овальное 9">
            <a:extLst>
              <a:ext uri="{FF2B5EF4-FFF2-40B4-BE49-F238E27FC236}">
                <a16:creationId xmlns="" xmlns:a16="http://schemas.microsoft.com/office/drawing/2014/main" id="{CF12CD7C-55DE-4642-BBF3-B5FAE243A9BB}"/>
              </a:ext>
            </a:extLst>
          </p:cNvPr>
          <p:cNvSpPr/>
          <p:nvPr/>
        </p:nvSpPr>
        <p:spPr>
          <a:xfrm>
            <a:off x="602678" y="1063978"/>
            <a:ext cx="5256584" cy="2480802"/>
          </a:xfrm>
          <a:prstGeom prst="wedgeEllipseCallout">
            <a:avLst>
              <a:gd name="adj1" fmla="val 59186"/>
              <a:gd name="adj2" fmla="val 52868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spc="100" dirty="0">
                <a:ln w="18000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ea typeface="Segoe UI Historic" panose="020B0502040204020203" pitchFamily="34" charset="0"/>
                <a:cs typeface="Segoe UI Historic" panose="020B0502040204020203" pitchFamily="34" charset="0"/>
              </a:rPr>
              <a:t>Вот четыре стороны</a:t>
            </a:r>
          </a:p>
          <a:p>
            <a:pPr algn="ctr"/>
            <a:r>
              <a:rPr lang="ru-RU" sz="2400" spc="100" dirty="0">
                <a:ln w="18000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ea typeface="Segoe UI Historic" panose="020B0502040204020203" pitchFamily="34" charset="0"/>
                <a:cs typeface="Segoe UI Historic" panose="020B0502040204020203" pitchFamily="34" charset="0"/>
              </a:rPr>
              <a:t>И они всегда ровны</a:t>
            </a:r>
          </a:p>
          <a:p>
            <a:pPr algn="ctr"/>
            <a:r>
              <a:rPr lang="ru-RU" sz="2400" spc="100" dirty="0">
                <a:ln w="18000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ea typeface="Segoe UI Historic" panose="020B0502040204020203" pitchFamily="34" charset="0"/>
                <a:cs typeface="Segoe UI Historic" panose="020B0502040204020203" pitchFamily="34" charset="0"/>
              </a:rPr>
              <a:t>А фигура то ребята</a:t>
            </a:r>
          </a:p>
          <a:p>
            <a:pPr algn="ctr"/>
            <a:r>
              <a:rPr lang="ru-RU" sz="2400" spc="100" dirty="0">
                <a:ln w="18000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ea typeface="Segoe UI Historic" panose="020B0502040204020203" pitchFamily="34" charset="0"/>
                <a:cs typeface="Segoe UI Historic" panose="020B0502040204020203" pitchFamily="34" charset="0"/>
              </a:rPr>
              <a:t>Называется….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23BA50EC-87B5-456A-A64B-F9D429D8A546}"/>
              </a:ext>
            </a:extLst>
          </p:cNvPr>
          <p:cNvSpPr/>
          <p:nvPr/>
        </p:nvSpPr>
        <p:spPr>
          <a:xfrm>
            <a:off x="841757" y="6514600"/>
            <a:ext cx="3917163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Инструкция для родителей: щелкните по экрану.</a:t>
            </a:r>
          </a:p>
        </p:txBody>
      </p:sp>
    </p:spTree>
    <p:extLst>
      <p:ext uri="{BB962C8B-B14F-4D97-AF65-F5344CB8AC3E}">
        <p14:creationId xmlns:p14="http://schemas.microsoft.com/office/powerpoint/2010/main" val="4026815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622" b="100000" l="4472" r="95122">
                        <a14:foregroundMark x1="45935" y1="43697" x2="67073" y2="432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00425" y="3962897"/>
            <a:ext cx="2343150" cy="2266950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93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https://pbs.twimg.com/media/DvcsNHaWwAEw7vi.jpg:large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6552" l="5618" r="95787">
                        <a14:foregroundMark x1="35674" y1="87627" x2="41292" y2="88641"/>
                        <a14:foregroundMark x1="74157" y1="89047" x2="75843" y2="91886"/>
                        <a14:foregroundMark x1="28652" y1="33063" x2="28090" y2="30832"/>
                        <a14:foregroundMark x1="48034" y1="29817" x2="46348" y2="25963"/>
                        <a14:foregroundMark x1="30618" y1="12576" x2="38764" y2="9331"/>
                        <a14:foregroundMark x1="80056" y1="73631" x2="80899" y2="73428"/>
                        <a14:foregroundMark x1="96067" y1="78499" x2="96067" y2="78499"/>
                        <a14:foregroundMark x1="62640" y1="19675" x2="67697" y2="23529"/>
                        <a14:foregroundMark x1="66292" y1="89249" x2="68820" y2="91684"/>
                        <a14:foregroundMark x1="81180" y1="93306" x2="81742" y2="89655"/>
                        <a14:foregroundMark x1="30056" y1="68763" x2="31180" y2="65517"/>
                        <a14:backgroundMark x1="21629" y1="81744" x2="18539" y2="60243"/>
                        <a14:backgroundMark x1="9551" y1="29817" x2="5337" y2="26572"/>
                        <a14:backgroundMark x1="4494" y1="37931" x2="6180" y2="34483"/>
                        <a14:backgroundMark x1="68539" y1="6897" x2="72472" y2="29006"/>
                        <a14:backgroundMark x1="58427" y1="8519" x2="56180" y2="6897"/>
                        <a14:backgroundMark x1="30337" y1="7302" x2="42978" y2="5274"/>
                        <a14:backgroundMark x1="65169" y1="16836" x2="65449" y2="18661"/>
                        <a14:backgroundMark x1="64607" y1="18661" x2="65169" y2="200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859262" y="2060848"/>
            <a:ext cx="3177234" cy="4168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0AA9EE26-03C2-497D-AE64-7B41B588F9AF}"/>
              </a:ext>
            </a:extLst>
          </p:cNvPr>
          <p:cNvSpPr/>
          <p:nvPr/>
        </p:nvSpPr>
        <p:spPr>
          <a:xfrm>
            <a:off x="3164425" y="188640"/>
            <a:ext cx="5901744" cy="461665"/>
          </a:xfrm>
          <a:prstGeom prst="rect">
            <a:avLst/>
          </a:prstGeom>
          <a:gradFill flip="none" rotWithShape="1">
            <a:gsLst>
              <a:gs pos="0">
                <a:srgbClr val="53D2FF">
                  <a:tint val="66000"/>
                  <a:satMod val="160000"/>
                </a:srgbClr>
              </a:gs>
              <a:gs pos="50000">
                <a:srgbClr val="53D2FF">
                  <a:tint val="44500"/>
                  <a:satMod val="160000"/>
                </a:srgbClr>
              </a:gs>
              <a:gs pos="100000">
                <a:srgbClr val="53D2FF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cap="none" spc="100" dirty="0">
                <a:ln w="18000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effectLst>
                  <a:glow rad="88900">
                    <a:schemeClr val="bg1"/>
                  </a:glow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ea typeface="Segoe UI Historic" panose="020B0502040204020203" pitchFamily="34" charset="0"/>
                <a:cs typeface="Segoe UI Historic" panose="020B0502040204020203" pitchFamily="34" charset="0"/>
              </a:rPr>
              <a:t>Помогите </a:t>
            </a:r>
            <a:r>
              <a:rPr lang="ru-RU" sz="2400" b="1" cap="none" spc="100" dirty="0" err="1">
                <a:ln w="18000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effectLst>
                  <a:glow rad="88900">
                    <a:schemeClr val="bg1"/>
                  </a:glow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ea typeface="Segoe UI Historic" panose="020B0502040204020203" pitchFamily="34" charset="0"/>
                <a:cs typeface="Segoe UI Historic" panose="020B0502040204020203" pitchFamily="34" charset="0"/>
              </a:rPr>
              <a:t>Ниф</a:t>
            </a:r>
            <a:r>
              <a:rPr lang="ru-RU" sz="2400" b="1" cap="none" spc="100" dirty="0">
                <a:ln w="18000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effectLst>
                  <a:glow rad="88900">
                    <a:schemeClr val="bg1"/>
                  </a:glow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ea typeface="Segoe UI Historic" panose="020B0502040204020203" pitchFamily="34" charset="0"/>
                <a:cs typeface="Segoe UI Historic" panose="020B0502040204020203" pitchFamily="34" charset="0"/>
              </a:rPr>
              <a:t> – </a:t>
            </a:r>
            <a:r>
              <a:rPr lang="ru-RU" sz="2400" b="1" spc="100" dirty="0" err="1">
                <a:ln w="18000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effectLst>
                  <a:glow rad="88900">
                    <a:schemeClr val="bg1"/>
                  </a:glow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ea typeface="Segoe UI Historic" panose="020B0502040204020203" pitchFamily="34" charset="0"/>
                <a:cs typeface="Segoe UI Historic" panose="020B0502040204020203" pitchFamily="34" charset="0"/>
              </a:rPr>
              <a:t>Н</a:t>
            </a:r>
            <a:r>
              <a:rPr lang="ru-RU" sz="2400" b="1" cap="none" spc="100" dirty="0" err="1">
                <a:ln w="18000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effectLst>
                  <a:glow rad="88900">
                    <a:schemeClr val="bg1"/>
                  </a:glow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ea typeface="Segoe UI Historic" panose="020B0502040204020203" pitchFamily="34" charset="0"/>
                <a:cs typeface="Segoe UI Historic" panose="020B0502040204020203" pitchFamily="34" charset="0"/>
              </a:rPr>
              <a:t>ифу</a:t>
            </a:r>
            <a:r>
              <a:rPr lang="ru-RU" sz="2400" b="1" cap="none" spc="100" dirty="0">
                <a:ln w="18000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effectLst>
                  <a:glow rad="88900">
                    <a:schemeClr val="bg1"/>
                  </a:glow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ea typeface="Segoe UI Historic" panose="020B0502040204020203" pitchFamily="34" charset="0"/>
                <a:cs typeface="Segoe UI Historic" panose="020B0502040204020203" pitchFamily="34" charset="0"/>
              </a:rPr>
              <a:t> отгадать загадку</a:t>
            </a:r>
          </a:p>
        </p:txBody>
      </p:sp>
      <p:sp>
        <p:nvSpPr>
          <p:cNvPr id="10" name="Облачко с текстом: овальное 9">
            <a:extLst>
              <a:ext uri="{FF2B5EF4-FFF2-40B4-BE49-F238E27FC236}">
                <a16:creationId xmlns="" xmlns:a16="http://schemas.microsoft.com/office/drawing/2014/main" id="{6039A4F1-5C4D-42E0-918D-5E6544D155A3}"/>
              </a:ext>
            </a:extLst>
          </p:cNvPr>
          <p:cNvSpPr/>
          <p:nvPr/>
        </p:nvSpPr>
        <p:spPr>
          <a:xfrm>
            <a:off x="656447" y="1033125"/>
            <a:ext cx="5256584" cy="2480802"/>
          </a:xfrm>
          <a:prstGeom prst="wedgeEllipseCallout">
            <a:avLst>
              <a:gd name="adj1" fmla="val 59186"/>
              <a:gd name="adj2" fmla="val 52868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spc="100" dirty="0">
                <a:ln w="18000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ea typeface="Segoe UI Historic" panose="020B0502040204020203" pitchFamily="34" charset="0"/>
                <a:cs typeface="Segoe UI Historic" panose="020B0502040204020203" pitchFamily="34" charset="0"/>
              </a:rPr>
              <a:t>Нет углов у меня,</a:t>
            </a:r>
          </a:p>
          <a:p>
            <a:pPr algn="ctr"/>
            <a:r>
              <a:rPr lang="ru-RU" sz="2400" spc="100" dirty="0">
                <a:ln w="18000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ea typeface="Segoe UI Historic" panose="020B0502040204020203" pitchFamily="34" charset="0"/>
                <a:cs typeface="Segoe UI Historic" panose="020B0502040204020203" pitchFamily="34" charset="0"/>
              </a:rPr>
              <a:t>И похож на блюдце я,</a:t>
            </a:r>
          </a:p>
          <a:p>
            <a:pPr algn="ctr"/>
            <a:r>
              <a:rPr lang="ru-RU" sz="2400" spc="100" dirty="0">
                <a:ln w="18000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ea typeface="Segoe UI Historic" panose="020B0502040204020203" pitchFamily="34" charset="0"/>
                <a:cs typeface="Segoe UI Historic" panose="020B0502040204020203" pitchFamily="34" charset="0"/>
              </a:rPr>
              <a:t>На тарелку и на крышку, </a:t>
            </a:r>
          </a:p>
          <a:p>
            <a:pPr algn="ctr"/>
            <a:r>
              <a:rPr lang="ru-RU" sz="2400" spc="100" dirty="0">
                <a:ln w="18000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ea typeface="Segoe UI Historic" panose="020B0502040204020203" pitchFamily="34" charset="0"/>
                <a:cs typeface="Segoe UI Historic" panose="020B0502040204020203" pitchFamily="34" charset="0"/>
              </a:rPr>
              <a:t>На кольцо, на колесо.</a:t>
            </a:r>
          </a:p>
          <a:p>
            <a:pPr algn="ctr"/>
            <a:r>
              <a:rPr lang="ru-RU" sz="2400" spc="100" dirty="0">
                <a:ln w="18000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ea typeface="Segoe UI Historic" panose="020B0502040204020203" pitchFamily="34" charset="0"/>
                <a:cs typeface="Segoe UI Historic" panose="020B0502040204020203" pitchFamily="34" charset="0"/>
              </a:rPr>
              <a:t>Кто же я такой друзья?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8493D52B-D659-4FFB-ADDA-E6CE3AA83F70}"/>
              </a:ext>
            </a:extLst>
          </p:cNvPr>
          <p:cNvSpPr/>
          <p:nvPr/>
        </p:nvSpPr>
        <p:spPr>
          <a:xfrm>
            <a:off x="841757" y="6514600"/>
            <a:ext cx="3917163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Инструкция для родителей: щелкните по экрану.</a:t>
            </a:r>
          </a:p>
        </p:txBody>
      </p:sp>
    </p:spTree>
    <p:extLst>
      <p:ext uri="{BB962C8B-B14F-4D97-AF65-F5344CB8AC3E}">
        <p14:creationId xmlns:p14="http://schemas.microsoft.com/office/powerpoint/2010/main" val="3668836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https://pbs.twimg.com/media/DvcsNHaWwAEw7vi.jpg:large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6552" l="5618" r="95787">
                        <a14:foregroundMark x1="35674" y1="87627" x2="41292" y2="88641"/>
                        <a14:foregroundMark x1="74157" y1="89047" x2="75843" y2="91886"/>
                        <a14:foregroundMark x1="28652" y1="33063" x2="28090" y2="30832"/>
                        <a14:foregroundMark x1="48034" y1="29817" x2="46348" y2="25963"/>
                        <a14:foregroundMark x1="30618" y1="12576" x2="38764" y2="9331"/>
                        <a14:foregroundMark x1="80056" y1="73631" x2="80899" y2="73428"/>
                        <a14:foregroundMark x1="96067" y1="78499" x2="96067" y2="78499"/>
                        <a14:foregroundMark x1="62640" y1="19675" x2="67697" y2="23529"/>
                        <a14:foregroundMark x1="66292" y1="89249" x2="68820" y2="91684"/>
                        <a14:foregroundMark x1="81180" y1="93306" x2="81742" y2="89655"/>
                        <a14:foregroundMark x1="30056" y1="68763" x2="31180" y2="65517"/>
                        <a14:backgroundMark x1="21629" y1="81744" x2="18539" y2="60243"/>
                        <a14:backgroundMark x1="9551" y1="29817" x2="5337" y2="26572"/>
                        <a14:backgroundMark x1="4494" y1="37931" x2="6180" y2="34483"/>
                        <a14:backgroundMark x1="68539" y1="6897" x2="72472" y2="29006"/>
                        <a14:backgroundMark x1="58427" y1="8519" x2="56180" y2="6897"/>
                        <a14:backgroundMark x1="30337" y1="7302" x2="42978" y2="5274"/>
                        <a14:backgroundMark x1="65169" y1="16836" x2="65449" y2="18661"/>
                        <a14:backgroundMark x1="64607" y1="18661" x2="65169" y2="200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859262" y="2060848"/>
            <a:ext cx="3177234" cy="4168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>
            <a:extLst>
              <a:ext uri="{FF2B5EF4-FFF2-40B4-BE49-F238E27FC236}">
                <a16:creationId xmlns="" xmlns:a16="http://schemas.microsoft.com/office/drawing/2014/main" id="{6220AC3B-6F4C-417F-9AB1-33ABA9F4EAB3}"/>
              </a:ext>
            </a:extLst>
          </p:cNvPr>
          <p:cNvSpPr/>
          <p:nvPr/>
        </p:nvSpPr>
        <p:spPr>
          <a:xfrm>
            <a:off x="3164425" y="188640"/>
            <a:ext cx="5901744" cy="461665"/>
          </a:xfrm>
          <a:prstGeom prst="rect">
            <a:avLst/>
          </a:prstGeom>
          <a:gradFill flip="none" rotWithShape="1">
            <a:gsLst>
              <a:gs pos="0">
                <a:srgbClr val="53D2FF">
                  <a:tint val="66000"/>
                  <a:satMod val="160000"/>
                </a:srgbClr>
              </a:gs>
              <a:gs pos="50000">
                <a:srgbClr val="53D2FF">
                  <a:tint val="44500"/>
                  <a:satMod val="160000"/>
                </a:srgbClr>
              </a:gs>
              <a:gs pos="100000">
                <a:srgbClr val="53D2FF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cap="none" spc="100" dirty="0">
                <a:ln w="18000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effectLst>
                  <a:glow rad="88900">
                    <a:schemeClr val="bg1"/>
                  </a:glow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ea typeface="Segoe UI Historic" panose="020B0502040204020203" pitchFamily="34" charset="0"/>
                <a:cs typeface="Segoe UI Historic" panose="020B0502040204020203" pitchFamily="34" charset="0"/>
              </a:rPr>
              <a:t>Помогите </a:t>
            </a:r>
            <a:r>
              <a:rPr lang="ru-RU" sz="2400" b="1" cap="none" spc="100" dirty="0" err="1">
                <a:ln w="18000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effectLst>
                  <a:glow rad="88900">
                    <a:schemeClr val="bg1"/>
                  </a:glow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ea typeface="Segoe UI Historic" panose="020B0502040204020203" pitchFamily="34" charset="0"/>
                <a:cs typeface="Segoe UI Historic" panose="020B0502040204020203" pitchFamily="34" charset="0"/>
              </a:rPr>
              <a:t>Ниф</a:t>
            </a:r>
            <a:r>
              <a:rPr lang="ru-RU" sz="2400" b="1" cap="none" spc="100" dirty="0">
                <a:ln w="18000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effectLst>
                  <a:glow rad="88900">
                    <a:schemeClr val="bg1"/>
                  </a:glow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ea typeface="Segoe UI Historic" panose="020B0502040204020203" pitchFamily="34" charset="0"/>
                <a:cs typeface="Segoe UI Historic" panose="020B0502040204020203" pitchFamily="34" charset="0"/>
              </a:rPr>
              <a:t> – </a:t>
            </a:r>
            <a:r>
              <a:rPr lang="ru-RU" sz="2400" b="1" spc="100" dirty="0" err="1">
                <a:ln w="18000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effectLst>
                  <a:glow rad="88900">
                    <a:schemeClr val="bg1"/>
                  </a:glow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ea typeface="Segoe UI Historic" panose="020B0502040204020203" pitchFamily="34" charset="0"/>
                <a:cs typeface="Segoe UI Historic" panose="020B0502040204020203" pitchFamily="34" charset="0"/>
              </a:rPr>
              <a:t>Н</a:t>
            </a:r>
            <a:r>
              <a:rPr lang="ru-RU" sz="2400" b="1" cap="none" spc="100" dirty="0" err="1">
                <a:ln w="18000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effectLst>
                  <a:glow rad="88900">
                    <a:schemeClr val="bg1"/>
                  </a:glow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ea typeface="Segoe UI Historic" panose="020B0502040204020203" pitchFamily="34" charset="0"/>
                <a:cs typeface="Segoe UI Historic" panose="020B0502040204020203" pitchFamily="34" charset="0"/>
              </a:rPr>
              <a:t>ифу</a:t>
            </a:r>
            <a:r>
              <a:rPr lang="ru-RU" sz="2400" b="1" cap="none" spc="100" dirty="0">
                <a:ln w="18000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effectLst>
                  <a:glow rad="88900">
                    <a:schemeClr val="bg1"/>
                  </a:glow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ea typeface="Segoe UI Historic" panose="020B0502040204020203" pitchFamily="34" charset="0"/>
                <a:cs typeface="Segoe UI Historic" panose="020B0502040204020203" pitchFamily="34" charset="0"/>
              </a:rPr>
              <a:t> отгадать загадку</a:t>
            </a:r>
          </a:p>
        </p:txBody>
      </p:sp>
      <p:sp>
        <p:nvSpPr>
          <p:cNvPr id="13" name="Облачко с текстом: овальное 12">
            <a:extLst>
              <a:ext uri="{FF2B5EF4-FFF2-40B4-BE49-F238E27FC236}">
                <a16:creationId xmlns="" xmlns:a16="http://schemas.microsoft.com/office/drawing/2014/main" id="{0BAB7B68-ACB3-4574-8D55-BE56E68C6FEC}"/>
              </a:ext>
            </a:extLst>
          </p:cNvPr>
          <p:cNvSpPr/>
          <p:nvPr/>
        </p:nvSpPr>
        <p:spPr>
          <a:xfrm>
            <a:off x="395536" y="869552"/>
            <a:ext cx="5463726" cy="2480802"/>
          </a:xfrm>
          <a:prstGeom prst="wedgeEllipseCallout">
            <a:avLst>
              <a:gd name="adj1" fmla="val 59186"/>
              <a:gd name="adj2" fmla="val 52868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spc="100" dirty="0">
                <a:ln w="18000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ea typeface="Segoe UI Historic" panose="020B0502040204020203" pitchFamily="34" charset="0"/>
                <a:cs typeface="Segoe UI Historic" panose="020B0502040204020203" pitchFamily="34" charset="0"/>
              </a:rPr>
              <a:t>А братишка у Серёжи,</a:t>
            </a:r>
          </a:p>
          <a:p>
            <a:pPr algn="ctr"/>
            <a:r>
              <a:rPr lang="ru-RU" sz="2400" spc="100" dirty="0">
                <a:ln w="18000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ea typeface="Segoe UI Historic" panose="020B0502040204020203" pitchFamily="34" charset="0"/>
                <a:cs typeface="Segoe UI Historic" panose="020B0502040204020203" pitchFamily="34" charset="0"/>
              </a:rPr>
              <a:t>Математик и чертежник - </a:t>
            </a:r>
          </a:p>
          <a:p>
            <a:pPr algn="ctr"/>
            <a:r>
              <a:rPr lang="ru-RU" sz="2400" spc="100" dirty="0">
                <a:ln w="18000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ea typeface="Segoe UI Historic" panose="020B0502040204020203" pitchFamily="34" charset="0"/>
                <a:cs typeface="Segoe UI Historic" panose="020B0502040204020203" pitchFamily="34" charset="0"/>
              </a:rPr>
              <a:t>На столе у бабы Шуры</a:t>
            </a:r>
          </a:p>
          <a:p>
            <a:pPr algn="ctr"/>
            <a:r>
              <a:rPr lang="ru-RU" sz="2400" spc="100" dirty="0">
                <a:ln w="18000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ea typeface="Segoe UI Historic" panose="020B0502040204020203" pitchFamily="34" charset="0"/>
                <a:cs typeface="Segoe UI Historic" panose="020B0502040204020203" pitchFamily="34" charset="0"/>
              </a:rPr>
              <a:t>Чертит всякие …</a:t>
            </a:r>
          </a:p>
        </p:txBody>
      </p:sp>
      <p:pic>
        <p:nvPicPr>
          <p:cNvPr id="14" name="Picture 1">
            <a:extLst>
              <a:ext uri="{FF2B5EF4-FFF2-40B4-BE49-F238E27FC236}">
                <a16:creationId xmlns="" xmlns:a16="http://schemas.microsoft.com/office/drawing/2014/main" id="{5D4EC1A0-6E20-47B6-B12C-98109ABBE1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304" b="100000" l="0" r="100000">
                        <a14:foregroundMark x1="45627" y1="52174" x2="60076" y2="5260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80937" y="3350354"/>
            <a:ext cx="2052228" cy="1794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sx="102000" sy="102000" algn="ctr" rotWithShape="0">
              <a:prstClr val="black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5" name="Picture 1">
            <a:extLst>
              <a:ext uri="{FF2B5EF4-FFF2-40B4-BE49-F238E27FC236}">
                <a16:creationId xmlns="" xmlns:a16="http://schemas.microsoft.com/office/drawing/2014/main" id="{16B4F29C-0234-4621-A5E1-DC99706142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632" b="96930" l="1215" r="98381">
                        <a14:foregroundMark x1="39271" y1="41228" x2="54251" y2="44737"/>
                        <a14:foregroundMark x1="36842" y1="50439" x2="48988" y2="39035"/>
                        <a14:foregroundMark x1="51012" y1="43860" x2="51417" y2="50877"/>
                        <a14:foregroundMark x1="36032" y1="40789" x2="42105" y2="368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568" y="4443741"/>
            <a:ext cx="1875743" cy="173145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93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">
            <a:extLst>
              <a:ext uri="{FF2B5EF4-FFF2-40B4-BE49-F238E27FC236}">
                <a16:creationId xmlns="" xmlns:a16="http://schemas.microsoft.com/office/drawing/2014/main" id="{FD44D40A-D319-43E9-834A-9D43284BBC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email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4622" b="100000" l="4472" r="95122">
                        <a14:foregroundMark x1="45935" y1="43697" x2="67073" y2="432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4189853"/>
            <a:ext cx="2046236" cy="1979692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93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1C955E3C-3524-45A7-BB68-76B952DB8E95}"/>
              </a:ext>
            </a:extLst>
          </p:cNvPr>
          <p:cNvSpPr/>
          <p:nvPr/>
        </p:nvSpPr>
        <p:spPr>
          <a:xfrm>
            <a:off x="841757" y="6514600"/>
            <a:ext cx="3917163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Инструкция для родителей: щелкните по экрану.</a:t>
            </a:r>
          </a:p>
        </p:txBody>
      </p:sp>
    </p:spTree>
    <p:extLst>
      <p:ext uri="{BB962C8B-B14F-4D97-AF65-F5344CB8AC3E}">
        <p14:creationId xmlns:p14="http://schemas.microsoft.com/office/powerpoint/2010/main" val="2947245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ttps://pbs.twimg.com/media/DvcsNHaWwAEw7vi.jpg:large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6349" l="0" r="97576">
                        <a14:foregroundMark x1="55758" y1="92495" x2="66061" y2="89655"/>
                        <a14:foregroundMark x1="39697" y1="28600" x2="34848" y2="30223"/>
                        <a14:foregroundMark x1="63333" y1="23124" x2="56970" y2="23732"/>
                        <a14:foregroundMark x1="93333" y1="46247" x2="91818" y2="50913"/>
                        <a14:backgroundMark x1="91818" y1="81744" x2="88485" y2="60243"/>
                        <a14:backgroundMark x1="25758" y1="85801" x2="23636" y2="78905"/>
                        <a14:backgroundMark x1="23939" y1="52941" x2="26364" y2="64503"/>
                        <a14:backgroundMark x1="24848" y1="51521" x2="22424" y2="50101"/>
                        <a14:backgroundMark x1="9697" y1="24949" x2="8788" y2="22110"/>
                        <a14:backgroundMark x1="78788" y1="29817" x2="74242" y2="26572"/>
                        <a14:backgroundMark x1="73333" y1="37931" x2="75152" y2="34483"/>
                        <a14:backgroundMark x1="0" y1="74442" x2="5455" y2="93509"/>
                        <a14:backgroundMark x1="4242" y1="10751" x2="0" y2="22921"/>
                        <a14:backgroundMark x1="4242" y1="49290" x2="909" y2="46450"/>
                        <a14:backgroundMark x1="3030" y1="46450" x2="17576" y2="58621"/>
                        <a14:backgroundMark x1="22727" y1="37525" x2="25152" y2="39959"/>
                        <a14:backgroundMark x1="12727" y1="11765" x2="40606" y2="13387"/>
                        <a14:backgroundMark x1="70606" y1="43002" x2="92424" y2="43205"/>
                        <a14:backgroundMark x1="77879" y1="84584" x2="76061" y2="77890"/>
                        <a14:backgroundMark x1="69091" y1="86410" x2="74242" y2="78905"/>
                        <a14:backgroundMark x1="33939" y1="82961" x2="33030" y2="80325"/>
                        <a14:backgroundMark x1="39394" y1="83367" x2="34242" y2="80933"/>
                        <a14:backgroundMark x1="42424" y1="83367" x2="37273" y2="81947"/>
                        <a14:backgroundMark x1="25758" y1="71197" x2="26970" y2="74037"/>
                        <a14:backgroundMark x1="72424" y1="17647" x2="67879" y2="12982"/>
                        <a14:backgroundMark x1="83030" y1="22312" x2="93030" y2="2961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flipH="1">
            <a:off x="1043608" y="2420888"/>
            <a:ext cx="2448272" cy="3695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 descr="green-key-cartoon-padlock-lock-free-color-keys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87824" y="3284984"/>
            <a:ext cx="1800200" cy="1773197"/>
          </a:xfrm>
          <a:prstGeom prst="rect">
            <a:avLst/>
          </a:prstGeom>
        </p:spPr>
      </p:pic>
      <p:pic>
        <p:nvPicPr>
          <p:cNvPr id="11" name="Рисунок 10" descr="green-key-cartoon-padlock-lock-free-color-keys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36096" y="3140968"/>
            <a:ext cx="1800200" cy="1773197"/>
          </a:xfrm>
          <a:prstGeom prst="rect">
            <a:avLst/>
          </a:prstGeom>
        </p:spPr>
      </p:pic>
      <p:pic>
        <p:nvPicPr>
          <p:cNvPr id="12" name="Рисунок 11" descr="green-key-cartoon-padlock-lock-free-color-keys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3968" y="4289741"/>
            <a:ext cx="1800200" cy="1773197"/>
          </a:xfrm>
          <a:prstGeom prst="rect">
            <a:avLst/>
          </a:prstGeom>
        </p:spPr>
      </p:pic>
      <p:pic>
        <p:nvPicPr>
          <p:cNvPr id="13" name="Рисунок 12" descr="green-key-cartoon-padlock-lock-free-color-keys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20272" y="3458514"/>
            <a:ext cx="1800200" cy="1773197"/>
          </a:xfrm>
          <a:prstGeom prst="rect">
            <a:avLst/>
          </a:prstGeom>
        </p:spPr>
      </p:pic>
      <p:sp>
        <p:nvSpPr>
          <p:cNvPr id="14" name="Равнобедренный треугольник 13"/>
          <p:cNvSpPr/>
          <p:nvPr/>
        </p:nvSpPr>
        <p:spPr>
          <a:xfrm>
            <a:off x="3527884" y="4020419"/>
            <a:ext cx="720080" cy="648072"/>
          </a:xfrm>
          <a:prstGeom prst="triangl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5976156" y="3908733"/>
            <a:ext cx="720080" cy="72008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Равнобедренный треугольник 15"/>
          <p:cNvSpPr/>
          <p:nvPr/>
        </p:nvSpPr>
        <p:spPr>
          <a:xfrm>
            <a:off x="7591404" y="4289741"/>
            <a:ext cx="720080" cy="648072"/>
          </a:xfrm>
          <a:prstGeom prst="triangl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4860032" y="5049180"/>
            <a:ext cx="648072" cy="6480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ятно 1 17"/>
          <p:cNvSpPr/>
          <p:nvPr/>
        </p:nvSpPr>
        <p:spPr>
          <a:xfrm>
            <a:off x="3208772" y="4698140"/>
            <a:ext cx="319111" cy="300897"/>
          </a:xfrm>
          <a:prstGeom prst="irregularSeal1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ятно 1 18"/>
          <p:cNvSpPr/>
          <p:nvPr/>
        </p:nvSpPr>
        <p:spPr>
          <a:xfrm>
            <a:off x="5652624" y="4530019"/>
            <a:ext cx="360040" cy="365686"/>
          </a:xfrm>
          <a:prstGeom prst="irregularSeal1">
            <a:avLst/>
          </a:prstGeom>
          <a:solidFill>
            <a:srgbClr val="66FF33"/>
          </a:solidFill>
          <a:ln>
            <a:solidFill>
              <a:srgbClr val="66FF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ятно 1 19"/>
          <p:cNvSpPr/>
          <p:nvPr/>
        </p:nvSpPr>
        <p:spPr>
          <a:xfrm>
            <a:off x="7232362" y="4848588"/>
            <a:ext cx="360040" cy="293676"/>
          </a:xfrm>
          <a:prstGeom prst="irregularSeal1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ятно 1 20"/>
          <p:cNvSpPr/>
          <p:nvPr/>
        </p:nvSpPr>
        <p:spPr>
          <a:xfrm>
            <a:off x="4529593" y="5721401"/>
            <a:ext cx="360040" cy="288032"/>
          </a:xfrm>
          <a:prstGeom prst="irregularSeal1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/>
          <p:cNvSpPr/>
          <p:nvPr/>
        </p:nvSpPr>
        <p:spPr>
          <a:xfrm>
            <a:off x="6084168" y="6001149"/>
            <a:ext cx="720080" cy="720080"/>
          </a:xfrm>
          <a:prstGeom prst="ellipse">
            <a:avLst/>
          </a:prstGeom>
          <a:solidFill>
            <a:srgbClr val="66FF33"/>
          </a:solidFill>
          <a:ln>
            <a:solidFill>
              <a:srgbClr val="92D050"/>
            </a:solidFill>
          </a:ln>
          <a:effectLst>
            <a:outerShdw blurRad="63500" sx="102000" sy="102000" algn="ctr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7495262" y="6062938"/>
            <a:ext cx="648072" cy="648072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>
            <a:outerShdw blurRad="63500" sx="102000" sy="102000" algn="ctr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Равнобедренный треугольник 23"/>
          <p:cNvSpPr/>
          <p:nvPr/>
        </p:nvSpPr>
        <p:spPr>
          <a:xfrm>
            <a:off x="6724874" y="5327602"/>
            <a:ext cx="720080" cy="648072"/>
          </a:xfrm>
          <a:prstGeom prst="triangle">
            <a:avLst/>
          </a:prstGeom>
          <a:solidFill>
            <a:srgbClr val="00B0F0"/>
          </a:solidFill>
          <a:ln>
            <a:solidFill>
              <a:srgbClr val="00B0F0"/>
            </a:solidFill>
          </a:ln>
          <a:effectLst>
            <a:outerShdw blurRad="63500" sx="102000" sy="102000" algn="ctr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Равнобедренный треугольник 24"/>
          <p:cNvSpPr/>
          <p:nvPr/>
        </p:nvSpPr>
        <p:spPr>
          <a:xfrm>
            <a:off x="8205013" y="5353077"/>
            <a:ext cx="720080" cy="648072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outerShdw blurRad="63500" sx="102000" sy="102000" algn="ctr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>
            <a:extLst>
              <a:ext uri="{FF2B5EF4-FFF2-40B4-BE49-F238E27FC236}">
                <a16:creationId xmlns="" xmlns:a16="http://schemas.microsoft.com/office/drawing/2014/main" id="{015829AD-14BC-4C70-8D09-7DD35BEA35D5}"/>
              </a:ext>
            </a:extLst>
          </p:cNvPr>
          <p:cNvSpPr/>
          <p:nvPr/>
        </p:nvSpPr>
        <p:spPr>
          <a:xfrm>
            <a:off x="2728236" y="279676"/>
            <a:ext cx="6208816" cy="461665"/>
          </a:xfrm>
          <a:prstGeom prst="rect">
            <a:avLst/>
          </a:prstGeom>
          <a:gradFill flip="none" rotWithShape="1">
            <a:gsLst>
              <a:gs pos="0">
                <a:srgbClr val="53D2FF">
                  <a:tint val="66000"/>
                  <a:satMod val="160000"/>
                </a:srgbClr>
              </a:gs>
              <a:gs pos="50000">
                <a:srgbClr val="53D2FF">
                  <a:tint val="44500"/>
                  <a:satMod val="160000"/>
                </a:srgbClr>
              </a:gs>
              <a:gs pos="100000">
                <a:srgbClr val="53D2FF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spc="100" dirty="0">
                <a:ln w="18000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effectLst>
                  <a:glow rad="88900">
                    <a:schemeClr val="bg1"/>
                  </a:glow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ea typeface="Segoe UI Historic" panose="020B0502040204020203" pitchFamily="34" charset="0"/>
                <a:cs typeface="Segoe UI Historic" panose="020B0502040204020203" pitchFamily="34" charset="0"/>
              </a:rPr>
              <a:t>Помогите </a:t>
            </a:r>
            <a:r>
              <a:rPr lang="ru-RU" sz="2400" b="1" spc="100" dirty="0" err="1">
                <a:ln w="18000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effectLst>
                  <a:glow rad="88900">
                    <a:schemeClr val="bg1"/>
                  </a:glow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ea typeface="Segoe UI Historic" panose="020B0502040204020203" pitchFamily="34" charset="0"/>
                <a:cs typeface="Segoe UI Historic" panose="020B0502040204020203" pitchFamily="34" charset="0"/>
              </a:rPr>
              <a:t>Нуф</a:t>
            </a:r>
            <a:r>
              <a:rPr lang="ru-RU" sz="2400" b="1" spc="100" dirty="0">
                <a:ln w="18000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effectLst>
                  <a:glow rad="88900">
                    <a:schemeClr val="bg1"/>
                  </a:glow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ea typeface="Segoe UI Historic" panose="020B0502040204020203" pitchFamily="34" charset="0"/>
                <a:cs typeface="Segoe UI Historic" panose="020B0502040204020203" pitchFamily="34" charset="0"/>
              </a:rPr>
              <a:t> – </a:t>
            </a:r>
            <a:r>
              <a:rPr lang="ru-RU" sz="2400" b="1" spc="100" dirty="0" err="1">
                <a:ln w="18000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effectLst>
                  <a:glow rad="88900">
                    <a:schemeClr val="bg1"/>
                  </a:glow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ea typeface="Segoe UI Historic" panose="020B0502040204020203" pitchFamily="34" charset="0"/>
                <a:cs typeface="Segoe UI Historic" panose="020B0502040204020203" pitchFamily="34" charset="0"/>
              </a:rPr>
              <a:t>Нуфу</a:t>
            </a:r>
            <a:r>
              <a:rPr lang="ru-RU" sz="2400" b="1" spc="100" dirty="0">
                <a:ln w="18000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effectLst>
                  <a:glow rad="88900">
                    <a:schemeClr val="bg1"/>
                  </a:glow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ea typeface="Segoe UI Historic" panose="020B0502040204020203" pitchFamily="34" charset="0"/>
                <a:cs typeface="Segoe UI Historic" panose="020B0502040204020203" pitchFamily="34" charset="0"/>
              </a:rPr>
              <a:t> открыть все замки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D67D407D-79F5-411C-B1C4-229D3DA5212E}"/>
              </a:ext>
            </a:extLst>
          </p:cNvPr>
          <p:cNvSpPr/>
          <p:nvPr/>
        </p:nvSpPr>
        <p:spPr>
          <a:xfrm>
            <a:off x="212219" y="6498640"/>
            <a:ext cx="5889241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Инструкция для родителей: щелкните по цветной геометрической фигуре. </a:t>
            </a:r>
          </a:p>
        </p:txBody>
      </p:sp>
    </p:spTree>
    <p:extLst>
      <p:ext uri="{BB962C8B-B14F-4D97-AF65-F5344CB8AC3E}">
        <p14:creationId xmlns:p14="http://schemas.microsoft.com/office/powerpoint/2010/main" val="4026815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3.7037E-6 L -0.01181 -0.3020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0" y="-15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2.22222E-6 L -0.51059 -0.19097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365" y="-95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29 0.01528 L 0.09479 -0.14814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75" y="-81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0 L -0.2842 -0.1456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219" y="-72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2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233620" y="1632923"/>
            <a:ext cx="1357322" cy="1357322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Равнобедренный треугольник 5"/>
          <p:cNvSpPr/>
          <p:nvPr/>
        </p:nvSpPr>
        <p:spPr>
          <a:xfrm>
            <a:off x="4367315" y="1888903"/>
            <a:ext cx="1060704" cy="914400"/>
          </a:xfrm>
          <a:prstGeom prst="triangl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  <a:effectLst>
            <a:outerShdw blurRad="63500" sx="102000" sy="102000" algn="ctr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590942" y="1634158"/>
            <a:ext cx="1357322" cy="1357322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6948264" y="1632923"/>
            <a:ext cx="1357322" cy="1357322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4233620" y="2990245"/>
            <a:ext cx="1357322" cy="1357322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598554" y="2991480"/>
            <a:ext cx="1357322" cy="1357322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6955876" y="2990245"/>
            <a:ext cx="1357322" cy="1357322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4241232" y="4365104"/>
            <a:ext cx="1357322" cy="1357322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5590942" y="4365104"/>
            <a:ext cx="1357322" cy="1357322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6948264" y="4365104"/>
            <a:ext cx="1357322" cy="1357322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5812403" y="1871921"/>
            <a:ext cx="914400" cy="9144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  <a:effectLst>
            <a:outerShdw blurRad="63500" sx="102000" sy="102000" algn="ctr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4440467" y="3294663"/>
            <a:ext cx="914400" cy="9144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  <a:effectLst>
            <a:outerShdw blurRad="63500" sx="102000" sy="102000" algn="ctr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7169725" y="1871921"/>
            <a:ext cx="914400" cy="9144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  <a:effectLst>
            <a:outerShdw blurRad="63500" sx="102000" sy="102000" algn="ctr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4497389" y="4553961"/>
            <a:ext cx="914400" cy="9144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  <a:effectLst>
            <a:outerShdw blurRad="63500" sx="102000" sy="102000" algn="ctr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Равнобедренный треугольник 18"/>
          <p:cNvSpPr/>
          <p:nvPr/>
        </p:nvSpPr>
        <p:spPr>
          <a:xfrm>
            <a:off x="7104185" y="3211706"/>
            <a:ext cx="1060704" cy="914400"/>
          </a:xfrm>
          <a:prstGeom prst="triangl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  <a:effectLst>
            <a:outerShdw blurRad="63500" sx="102000" sy="102000" algn="ctr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Равнобедренный треугольник 19"/>
          <p:cNvSpPr/>
          <p:nvPr/>
        </p:nvSpPr>
        <p:spPr>
          <a:xfrm>
            <a:off x="5829148" y="4553961"/>
            <a:ext cx="1060704" cy="914400"/>
          </a:xfrm>
          <a:prstGeom prst="triangl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  <a:effectLst>
            <a:outerShdw blurRad="63500" sx="102000" sy="102000" algn="ctr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3" name="Picture 2" descr="https://pbs.twimg.com/media/DvcsNHaWwAEw7vi.jpg:large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6552" l="5300" r="100000">
                        <a14:foregroundMark x1="40283" y1="31237" x2="40283" y2="19675"/>
                        <a14:foregroundMark x1="52297" y1="90669" x2="44523" y2="88032"/>
                        <a14:foregroundMark x1="72085" y1="92698" x2="83746" y2="90872"/>
                        <a14:foregroundMark x1="88693" y1="58621" x2="71025" y2="47465"/>
                        <a14:foregroundMark x1="41696" y1="59432" x2="45583" y2="51318"/>
                        <a14:backgroundMark x1="97173" y1="78905" x2="99293" y2="85598"/>
                        <a14:backgroundMark x1="97527" y1="52941" x2="99647" y2="61663"/>
                        <a14:backgroundMark x1="98587" y1="51521" x2="95760" y2="50101"/>
                        <a14:backgroundMark x1="80919" y1="24949" x2="79859" y2="22110"/>
                        <a14:backgroundMark x1="32862" y1="57606" x2="35336" y2="52130"/>
                        <a14:backgroundMark x1="93640" y1="39148" x2="85866" y2="45030"/>
                        <a14:backgroundMark x1="78445" y1="44016" x2="99647" y2="48682"/>
                        <a14:backgroundMark x1="91166" y1="16633" x2="93286" y2="27383"/>
                        <a14:backgroundMark x1="98233" y1="70183" x2="99647" y2="72008"/>
                        <a14:backgroundMark x1="42403" y1="12982" x2="48057" y2="12373"/>
                        <a14:backgroundMark x1="54064" y1="12373" x2="55477" y2="13387"/>
                        <a14:backgroundMark x1="20141" y1="21907" x2="25442" y2="20690"/>
                        <a14:backgroundMark x1="95406" y1="13793" x2="99647" y2="32657"/>
                        <a14:backgroundMark x1="99647" y1="29615" x2="98233" y2="342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14147" y="2060848"/>
            <a:ext cx="2738911" cy="3949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Прямоугольник 23">
            <a:extLst>
              <a:ext uri="{FF2B5EF4-FFF2-40B4-BE49-F238E27FC236}">
                <a16:creationId xmlns="" xmlns:a16="http://schemas.microsoft.com/office/drawing/2014/main" id="{70F69867-0B05-43FC-964C-1E26041F7697}"/>
              </a:ext>
            </a:extLst>
          </p:cNvPr>
          <p:cNvSpPr/>
          <p:nvPr/>
        </p:nvSpPr>
        <p:spPr>
          <a:xfrm>
            <a:off x="2604901" y="279676"/>
            <a:ext cx="6455486" cy="461665"/>
          </a:xfrm>
          <a:prstGeom prst="rect">
            <a:avLst/>
          </a:prstGeom>
          <a:gradFill flip="none" rotWithShape="1">
            <a:gsLst>
              <a:gs pos="0">
                <a:srgbClr val="53D2FF">
                  <a:tint val="66000"/>
                  <a:satMod val="160000"/>
                </a:srgbClr>
              </a:gs>
              <a:gs pos="50000">
                <a:srgbClr val="53D2FF">
                  <a:tint val="44500"/>
                  <a:satMod val="160000"/>
                </a:srgbClr>
              </a:gs>
              <a:gs pos="100000">
                <a:srgbClr val="53D2FF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spc="100" dirty="0">
                <a:ln w="18000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effectLst>
                  <a:glow rad="88900">
                    <a:schemeClr val="bg1"/>
                  </a:glow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ea typeface="Segoe UI Historic" panose="020B0502040204020203" pitchFamily="34" charset="0"/>
                <a:cs typeface="Segoe UI Historic" panose="020B0502040204020203" pitchFamily="34" charset="0"/>
              </a:rPr>
              <a:t>Какую фигуру забыл нарисовать </a:t>
            </a:r>
            <a:r>
              <a:rPr lang="ru-RU" sz="2400" b="1" spc="100" dirty="0" err="1">
                <a:ln w="18000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effectLst>
                  <a:glow rad="88900">
                    <a:schemeClr val="bg1"/>
                  </a:glow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ea typeface="Segoe UI Historic" panose="020B0502040204020203" pitchFamily="34" charset="0"/>
                <a:cs typeface="Segoe UI Historic" panose="020B0502040204020203" pitchFamily="34" charset="0"/>
              </a:rPr>
              <a:t>Наф</a:t>
            </a:r>
            <a:r>
              <a:rPr lang="ru-RU" sz="2400" b="1" spc="100" dirty="0">
                <a:ln w="18000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effectLst>
                  <a:glow rad="88900">
                    <a:schemeClr val="bg1"/>
                  </a:glow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ea typeface="Segoe UI Historic" panose="020B0502040204020203" pitchFamily="34" charset="0"/>
                <a:cs typeface="Segoe UI Historic" panose="020B0502040204020203" pitchFamily="34" charset="0"/>
              </a:rPr>
              <a:t> - </a:t>
            </a:r>
            <a:r>
              <a:rPr lang="ru-RU" sz="2400" b="1" spc="100" dirty="0" err="1">
                <a:ln w="18000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effectLst>
                  <a:glow rad="88900">
                    <a:schemeClr val="bg1"/>
                  </a:glow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ea typeface="Segoe UI Historic" panose="020B0502040204020203" pitchFamily="34" charset="0"/>
                <a:cs typeface="Segoe UI Historic" panose="020B0502040204020203" pitchFamily="34" charset="0"/>
              </a:rPr>
              <a:t>Наф</a:t>
            </a:r>
            <a:endParaRPr lang="ru-RU" sz="2400" b="1" spc="100" dirty="0">
              <a:ln w="18000">
                <a:solidFill>
                  <a:srgbClr val="7030A0"/>
                </a:solidFill>
                <a:prstDash val="solid"/>
              </a:ln>
              <a:solidFill>
                <a:srgbClr val="7030A0"/>
              </a:solidFill>
              <a:effectLst>
                <a:glow rad="88900">
                  <a:schemeClr val="bg1"/>
                </a:glow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  <a:ea typeface="Segoe UI Historic" panose="020B0502040204020203" pitchFamily="34" charset="0"/>
              <a:cs typeface="Segoe UI Historic" panose="020B0502040204020203" pitchFamily="34" charset="0"/>
            </a:endParaRPr>
          </a:p>
        </p:txBody>
      </p:sp>
      <p:sp>
        <p:nvSpPr>
          <p:cNvPr id="21" name="Прямоугольник 20">
            <a:extLst>
              <a:ext uri="{FF2B5EF4-FFF2-40B4-BE49-F238E27FC236}">
                <a16:creationId xmlns="" xmlns:a16="http://schemas.microsoft.com/office/drawing/2014/main" id="{964A2CCA-35FA-4090-9006-787A41A3E664}"/>
              </a:ext>
            </a:extLst>
          </p:cNvPr>
          <p:cNvSpPr/>
          <p:nvPr/>
        </p:nvSpPr>
        <p:spPr>
          <a:xfrm>
            <a:off x="5820015" y="3221092"/>
            <a:ext cx="914400" cy="9144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  <a:effectLst>
            <a:outerShdw blurRad="63500" sx="102000" sy="102000" algn="ctr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>
            <a:extLst>
              <a:ext uri="{FF2B5EF4-FFF2-40B4-BE49-F238E27FC236}">
                <a16:creationId xmlns="" xmlns:a16="http://schemas.microsoft.com/office/drawing/2014/main" id="{54570188-7005-48CC-98B7-D83304227CFB}"/>
              </a:ext>
            </a:extLst>
          </p:cNvPr>
          <p:cNvSpPr/>
          <p:nvPr/>
        </p:nvSpPr>
        <p:spPr>
          <a:xfrm>
            <a:off x="7178858" y="4586565"/>
            <a:ext cx="914400" cy="9144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  <a:effectLst>
            <a:outerShdw blurRad="63500" sx="102000" sy="102000" algn="ctr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>
            <a:extLst>
              <a:ext uri="{FF2B5EF4-FFF2-40B4-BE49-F238E27FC236}">
                <a16:creationId xmlns="" xmlns:a16="http://schemas.microsoft.com/office/drawing/2014/main" id="{D67D407D-79F5-411C-B1C4-229D3DA5212E}"/>
              </a:ext>
            </a:extLst>
          </p:cNvPr>
          <p:cNvSpPr/>
          <p:nvPr/>
        </p:nvSpPr>
        <p:spPr>
          <a:xfrm>
            <a:off x="888528" y="6498640"/>
            <a:ext cx="4536627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Инструкция для родителей: щелкните по </a:t>
            </a:r>
            <a:r>
              <a:rPr lang="ru-RU" sz="1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пустой клетке.</a:t>
            </a:r>
            <a:endParaRPr lang="ru-RU" sz="1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20900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ttps://pbs.twimg.com/media/DvcsNHaWwAEw7vi.jpg:large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741" r="100000">
                        <a14:foregroundMark x1="37407" y1="28918" x2="37407" y2="16336"/>
                        <a14:foregroundMark x1="50000" y1="93598" x2="41852" y2="90728"/>
                        <a14:foregroundMark x1="70741" y1="95806" x2="82963" y2="93819"/>
                        <a14:foregroundMark x1="88148" y1="58720" x2="69630" y2="46578"/>
                        <a14:foregroundMark x1="38889" y1="59603" x2="42963" y2="50773"/>
                        <a14:backgroundMark x1="97037" y1="80795" x2="99259" y2="88079"/>
                        <a14:backgroundMark x1="97407" y1="52539" x2="99630" y2="62031"/>
                        <a14:backgroundMark x1="98519" y1="50993" x2="95556" y2="49448"/>
                        <a14:backgroundMark x1="80000" y1="22075" x2="78889" y2="18985"/>
                        <a14:backgroundMark x1="29630" y1="57616" x2="32222" y2="51656"/>
                        <a14:backgroundMark x1="93333" y1="37528" x2="85185" y2="43929"/>
                        <a14:backgroundMark x1="77407" y1="42826" x2="99630" y2="47903"/>
                        <a14:backgroundMark x1="90741" y1="13024" x2="92963" y2="24724"/>
                        <a14:backgroundMark x1="98148" y1="71302" x2="99630" y2="73289"/>
                        <a14:backgroundMark x1="39630" y1="9051" x2="45556" y2="8389"/>
                        <a14:backgroundMark x1="51852" y1="8389" x2="53333" y2="9492"/>
                        <a14:backgroundMark x1="16296" y1="18764" x2="21852" y2="17439"/>
                        <a14:backgroundMark x1="95185" y1="9934" x2="99630" y2="30464"/>
                        <a14:backgroundMark x1="99630" y1="27152" x2="98148" y2="322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32659" y="2444654"/>
            <a:ext cx="2239141" cy="3831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s://pbs.twimg.com/media/DvcsNHaWwAEw7vi.jpg:large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6349" l="0" r="97576">
                        <a14:foregroundMark x1="55758" y1="92495" x2="66061" y2="89655"/>
                        <a14:foregroundMark x1="39697" y1="28600" x2="34848" y2="30223"/>
                        <a14:foregroundMark x1="63333" y1="23124" x2="56970" y2="23732"/>
                        <a14:foregroundMark x1="93333" y1="46247" x2="91818" y2="50913"/>
                        <a14:backgroundMark x1="91818" y1="81744" x2="88485" y2="60243"/>
                        <a14:backgroundMark x1="25758" y1="85801" x2="23636" y2="78905"/>
                        <a14:backgroundMark x1="23939" y1="52941" x2="26364" y2="64503"/>
                        <a14:backgroundMark x1="24848" y1="51521" x2="22424" y2="50101"/>
                        <a14:backgroundMark x1="9697" y1="24949" x2="8788" y2="22110"/>
                        <a14:backgroundMark x1="78788" y1="29817" x2="74242" y2="26572"/>
                        <a14:backgroundMark x1="73333" y1="37931" x2="75152" y2="34483"/>
                        <a14:backgroundMark x1="0" y1="74442" x2="5455" y2="93509"/>
                        <a14:backgroundMark x1="4242" y1="10751" x2="0" y2="22921"/>
                        <a14:backgroundMark x1="4242" y1="49290" x2="909" y2="46450"/>
                        <a14:backgroundMark x1="3030" y1="46450" x2="17576" y2="58621"/>
                        <a14:backgroundMark x1="22727" y1="37525" x2="25152" y2="39959"/>
                        <a14:backgroundMark x1="12727" y1="11765" x2="40606" y2="13387"/>
                        <a14:backgroundMark x1="70606" y1="43002" x2="92424" y2="43205"/>
                        <a14:backgroundMark x1="77879" y1="84584" x2="76061" y2="77890"/>
                        <a14:backgroundMark x1="69091" y1="86410" x2="74242" y2="78905"/>
                        <a14:backgroundMark x1="33939" y1="82961" x2="33030" y2="80325"/>
                        <a14:backgroundMark x1="39394" y1="83367" x2="34242" y2="80933"/>
                        <a14:backgroundMark x1="42424" y1="83367" x2="37273" y2="81947"/>
                        <a14:backgroundMark x1="25758" y1="71197" x2="26970" y2="74037"/>
                        <a14:backgroundMark x1="72424" y1="17647" x2="67879" y2="12982"/>
                        <a14:backgroundMark x1="83030" y1="22312" x2="93030" y2="2961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084168" y="2477084"/>
            <a:ext cx="2736304" cy="3695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s://pbs.twimg.com/media/DvcsNHaWwAEw7vi.jpg:large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6552" l="5618" r="95787">
                        <a14:foregroundMark x1="35674" y1="87627" x2="41292" y2="88641"/>
                        <a14:foregroundMark x1="74157" y1="89047" x2="75843" y2="91886"/>
                        <a14:foregroundMark x1="28652" y1="33063" x2="28090" y2="30832"/>
                        <a14:foregroundMark x1="48034" y1="29817" x2="46348" y2="25963"/>
                        <a14:foregroundMark x1="30618" y1="12576" x2="38764" y2="9331"/>
                        <a14:foregroundMark x1="80056" y1="73631" x2="80899" y2="73428"/>
                        <a14:foregroundMark x1="96067" y1="78499" x2="96067" y2="78499"/>
                        <a14:foregroundMark x1="62640" y1="19675" x2="67697" y2="23529"/>
                        <a14:foregroundMark x1="66292" y1="89249" x2="68820" y2="91684"/>
                        <a14:foregroundMark x1="81180" y1="93306" x2="81742" y2="89655"/>
                        <a14:foregroundMark x1="30056" y1="68763" x2="31180" y2="65517"/>
                        <a14:backgroundMark x1="21629" y1="81744" x2="18539" y2="60243"/>
                        <a14:backgroundMark x1="9551" y1="29817" x2="5337" y2="26572"/>
                        <a14:backgroundMark x1="4494" y1="37931" x2="6180" y2="34483"/>
                        <a14:backgroundMark x1="68539" y1="6897" x2="72472" y2="29006"/>
                        <a14:backgroundMark x1="58427" y1="8519" x2="56180" y2="6897"/>
                        <a14:backgroundMark x1="30337" y1="7302" x2="42978" y2="5274"/>
                        <a14:backgroundMark x1="65169" y1="16836" x2="65449" y2="18661"/>
                        <a14:backgroundMark x1="64607" y1="18661" x2="65169" y2="200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203848" y="2477085"/>
            <a:ext cx="2664296" cy="3540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Равнобедренный треугольник 6"/>
          <p:cNvSpPr/>
          <p:nvPr/>
        </p:nvSpPr>
        <p:spPr>
          <a:xfrm>
            <a:off x="3670875" y="4610167"/>
            <a:ext cx="1957129" cy="1458312"/>
          </a:xfrm>
          <a:prstGeom prst="triangle">
            <a:avLst/>
          </a:prstGeom>
          <a:solidFill>
            <a:srgbClr val="C00000"/>
          </a:solidFill>
          <a:ln>
            <a:solidFill>
              <a:srgbClr val="C00000"/>
            </a:solidFill>
          </a:ln>
          <a:effectLst>
            <a:outerShdw blurRad="63500" sx="102000" sy="102000" algn="ctr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6329793" y="4725145"/>
            <a:ext cx="1410559" cy="1368152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  <a:effectLst>
            <a:outerShdw blurRad="63500" sx="102000" sy="102000" algn="ctr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1835696" y="4558041"/>
            <a:ext cx="1637669" cy="1535255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  <a:effectLst>
            <a:outerShdw blurRad="63500" sx="102000" sy="102000" algn="ctr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>
            <a:extLst>
              <a:ext uri="{FF2B5EF4-FFF2-40B4-BE49-F238E27FC236}">
                <a16:creationId xmlns="" xmlns:a16="http://schemas.microsoft.com/office/drawing/2014/main" id="{474D769D-3B29-465D-AF30-B7A957116288}"/>
              </a:ext>
            </a:extLst>
          </p:cNvPr>
          <p:cNvSpPr/>
          <p:nvPr/>
        </p:nvSpPr>
        <p:spPr>
          <a:xfrm>
            <a:off x="3175955" y="279676"/>
            <a:ext cx="5313378" cy="830997"/>
          </a:xfrm>
          <a:prstGeom prst="rect">
            <a:avLst/>
          </a:prstGeom>
          <a:gradFill flip="none" rotWithShape="1">
            <a:gsLst>
              <a:gs pos="0">
                <a:srgbClr val="53D2FF">
                  <a:tint val="66000"/>
                  <a:satMod val="160000"/>
                </a:srgbClr>
              </a:gs>
              <a:gs pos="50000">
                <a:srgbClr val="53D2FF">
                  <a:tint val="44500"/>
                  <a:satMod val="160000"/>
                </a:srgbClr>
              </a:gs>
              <a:gs pos="100000">
                <a:srgbClr val="53D2FF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spc="100" dirty="0">
                <a:ln w="18000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effectLst>
                  <a:glow rad="88900">
                    <a:schemeClr val="bg1"/>
                  </a:glow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ea typeface="Segoe UI Historic" panose="020B0502040204020203" pitchFamily="34" charset="0"/>
                <a:cs typeface="Segoe UI Historic" panose="020B0502040204020203" pitchFamily="34" charset="0"/>
              </a:rPr>
              <a:t>Три поросенка  взяли себе фигуры.</a:t>
            </a:r>
          </a:p>
          <a:p>
            <a:pPr algn="ctr"/>
            <a:r>
              <a:rPr lang="ru-RU" sz="2400" b="1" spc="100" dirty="0">
                <a:ln w="18000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effectLst>
                  <a:glow rad="88900">
                    <a:schemeClr val="bg1"/>
                  </a:glow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ea typeface="Segoe UI Historic" panose="020B0502040204020203" pitchFamily="34" charset="0"/>
                <a:cs typeface="Segoe UI Historic" panose="020B0502040204020203" pitchFamily="34" charset="0"/>
              </a:rPr>
              <a:t>Какие фигуры они взяли?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="" xmlns:a16="http://schemas.microsoft.com/office/drawing/2014/main" id="{C7AED2D2-F826-454A-A93A-DCAD2A714367}"/>
              </a:ext>
            </a:extLst>
          </p:cNvPr>
          <p:cNvSpPr/>
          <p:nvPr/>
        </p:nvSpPr>
        <p:spPr>
          <a:xfrm>
            <a:off x="3200990" y="269646"/>
            <a:ext cx="5313378" cy="830997"/>
          </a:xfrm>
          <a:prstGeom prst="rect">
            <a:avLst/>
          </a:prstGeom>
          <a:gradFill flip="none" rotWithShape="1">
            <a:gsLst>
              <a:gs pos="0">
                <a:srgbClr val="53D2FF">
                  <a:tint val="66000"/>
                  <a:satMod val="160000"/>
                </a:srgbClr>
              </a:gs>
              <a:gs pos="50000">
                <a:srgbClr val="53D2FF">
                  <a:tint val="44500"/>
                  <a:satMod val="160000"/>
                </a:srgbClr>
              </a:gs>
              <a:gs pos="100000">
                <a:srgbClr val="53D2FF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spc="100" dirty="0">
                <a:ln w="18000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effectLst>
                  <a:glow rad="88900">
                    <a:schemeClr val="bg1"/>
                  </a:glow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ea typeface="Segoe UI Historic" panose="020B0502040204020203" pitchFamily="34" charset="0"/>
                <a:cs typeface="Segoe UI Historic" panose="020B0502040204020203" pitchFamily="34" charset="0"/>
              </a:rPr>
              <a:t>Три поросенка  взяли себе фигуры.</a:t>
            </a:r>
          </a:p>
          <a:p>
            <a:pPr algn="ctr"/>
            <a:r>
              <a:rPr lang="ru-RU" sz="2400" b="1" spc="100" dirty="0">
                <a:ln w="18000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effectLst>
                  <a:glow rad="88900">
                    <a:schemeClr val="bg1"/>
                  </a:glow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ea typeface="Segoe UI Historic" panose="020B0502040204020203" pitchFamily="34" charset="0"/>
                <a:cs typeface="Segoe UI Historic" panose="020B0502040204020203" pitchFamily="34" charset="0"/>
              </a:rPr>
              <a:t>Какие фигуры они взяли?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="" xmlns:a16="http://schemas.microsoft.com/office/drawing/2014/main" id="{2703FE2F-0C73-412C-A9A8-C178060849BC}"/>
              </a:ext>
            </a:extLst>
          </p:cNvPr>
          <p:cNvSpPr/>
          <p:nvPr/>
        </p:nvSpPr>
        <p:spPr>
          <a:xfrm>
            <a:off x="3175955" y="269646"/>
            <a:ext cx="5313378" cy="830997"/>
          </a:xfrm>
          <a:prstGeom prst="rect">
            <a:avLst/>
          </a:prstGeom>
          <a:gradFill flip="none" rotWithShape="1">
            <a:gsLst>
              <a:gs pos="0">
                <a:srgbClr val="53D2FF">
                  <a:tint val="66000"/>
                  <a:satMod val="160000"/>
                </a:srgbClr>
              </a:gs>
              <a:gs pos="50000">
                <a:srgbClr val="53D2FF">
                  <a:tint val="44500"/>
                  <a:satMod val="160000"/>
                </a:srgbClr>
              </a:gs>
              <a:gs pos="100000">
                <a:srgbClr val="53D2FF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spc="100" dirty="0">
                <a:ln w="18000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effectLst>
                  <a:glow rad="88900">
                    <a:schemeClr val="bg1"/>
                  </a:glow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ea typeface="Segoe UI Historic" panose="020B0502040204020203" pitchFamily="34" charset="0"/>
                <a:cs typeface="Segoe UI Historic" panose="020B0502040204020203" pitchFamily="34" charset="0"/>
              </a:rPr>
              <a:t>Три поросенка  взяли себе фигуры.</a:t>
            </a:r>
          </a:p>
          <a:p>
            <a:pPr algn="ctr"/>
            <a:r>
              <a:rPr lang="ru-RU" sz="2400" b="1" spc="100" dirty="0">
                <a:ln w="18000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effectLst>
                  <a:glow rad="88900">
                    <a:schemeClr val="bg1"/>
                  </a:glow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ea typeface="Segoe UI Historic" panose="020B0502040204020203" pitchFamily="34" charset="0"/>
                <a:cs typeface="Segoe UI Historic" panose="020B0502040204020203" pitchFamily="34" charset="0"/>
              </a:rPr>
              <a:t>Какие фигуры они взяли?</a:t>
            </a:r>
          </a:p>
        </p:txBody>
      </p:sp>
    </p:spTree>
    <p:extLst>
      <p:ext uri="{BB962C8B-B14F-4D97-AF65-F5344CB8AC3E}">
        <p14:creationId xmlns:p14="http://schemas.microsoft.com/office/powerpoint/2010/main" val="1006903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Равнобедренный треугольник 4"/>
          <p:cNvSpPr/>
          <p:nvPr/>
        </p:nvSpPr>
        <p:spPr>
          <a:xfrm>
            <a:off x="6206509" y="1171066"/>
            <a:ext cx="2768848" cy="2304256"/>
          </a:xfrm>
          <a:prstGeom prst="triangle">
            <a:avLst/>
          </a:prstGeom>
          <a:solidFill>
            <a:srgbClr val="C00000"/>
          </a:solidFill>
          <a:ln>
            <a:solidFill>
              <a:srgbClr val="C00000"/>
            </a:solidFill>
          </a:ln>
          <a:effectLst>
            <a:outerShdw blurRad="63500" sx="102000" sy="102000" algn="ctr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228184" y="3501008"/>
            <a:ext cx="2736304" cy="2520280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  <a:effectLst>
            <a:outerShdw blurRad="63500" sx="102000" sy="102000" algn="ctr" rotWithShape="0">
              <a:prstClr val="black">
                <a:alpha val="7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6804248" y="4002357"/>
            <a:ext cx="1584175" cy="1584176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  <a:effectLst>
            <a:outerShdw blurRad="63500" sx="102000" sy="102000" algn="ctr" rotWithShape="0">
              <a:prstClr val="black">
                <a:alpha val="8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Picture 2" descr="https://pbs.twimg.com/media/DvcsNHaWwAEw7vi.jpg:large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6436" l="1062" r="97344">
                        <a14:foregroundMark x1="14210" y1="28931" x2="14210" y2="16981"/>
                        <a14:foregroundMark x1="18725" y1="90356" x2="15803" y2="87631"/>
                        <a14:foregroundMark x1="26162" y1="92453" x2="30544" y2="90566"/>
                        <a14:foregroundMark x1="49668" y1="92243" x2="54183" y2="89308"/>
                        <a14:foregroundMark x1="72112" y1="87212" x2="74768" y2="88260"/>
                        <a14:foregroundMark x1="90305" y1="88679" x2="91102" y2="91614"/>
                        <a14:foregroundMark x1="32404" y1="57233" x2="25764" y2="45702"/>
                        <a14:foregroundMark x1="14741" y1="58071" x2="16202" y2="49686"/>
                        <a14:foregroundMark x1="68526" y1="12369" x2="72908" y2="12369"/>
                        <a14:foregroundMark x1="85259" y1="17191" x2="87517" y2="21174"/>
                        <a14:foregroundMark x1="93493" y1="73585" x2="93625" y2="72117"/>
                        <a14:backgroundMark x1="65471" y1="81132" x2="64011" y2="58910"/>
                        <a14:backgroundMark x1="36521" y1="85325" x2="35591" y2="78197"/>
                        <a14:backgroundMark x1="35724" y1="51363" x2="36786" y2="63312"/>
                        <a14:backgroundMark x1="36122" y1="49895" x2="35060" y2="48428"/>
                        <a14:backgroundMark x1="29482" y1="22432" x2="29084" y2="19497"/>
                        <a14:backgroundMark x1="59761" y1="27463" x2="57769" y2="24109"/>
                        <a14:backgroundMark x1="57371" y1="35849" x2="58167" y2="32285"/>
                        <a14:backgroundMark x1="11421" y1="56184" x2="12351" y2="505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55577" y="2323194"/>
            <a:ext cx="5713281" cy="3854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>
            <a:extLst>
              <a:ext uri="{FF2B5EF4-FFF2-40B4-BE49-F238E27FC236}">
                <a16:creationId xmlns="" xmlns:a16="http://schemas.microsoft.com/office/drawing/2014/main" id="{5024546D-D8BE-4447-BA60-74064A7AE13F}"/>
              </a:ext>
            </a:extLst>
          </p:cNvPr>
          <p:cNvSpPr/>
          <p:nvPr/>
        </p:nvSpPr>
        <p:spPr>
          <a:xfrm>
            <a:off x="2089502" y="345323"/>
            <a:ext cx="6867009" cy="461665"/>
          </a:xfrm>
          <a:prstGeom prst="rect">
            <a:avLst/>
          </a:prstGeom>
          <a:gradFill flip="none" rotWithShape="1">
            <a:gsLst>
              <a:gs pos="0">
                <a:srgbClr val="53D2FF">
                  <a:tint val="66000"/>
                  <a:satMod val="160000"/>
                </a:srgbClr>
              </a:gs>
              <a:gs pos="50000">
                <a:srgbClr val="53D2FF">
                  <a:tint val="44500"/>
                  <a:satMod val="160000"/>
                </a:srgbClr>
              </a:gs>
              <a:gs pos="100000">
                <a:srgbClr val="53D2FF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spc="100" dirty="0">
                <a:ln w="18000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effectLst>
                  <a:glow rad="88900">
                    <a:schemeClr val="bg1"/>
                  </a:glow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ea typeface="Segoe UI Historic" panose="020B0502040204020203" pitchFamily="34" charset="0"/>
                <a:cs typeface="Segoe UI Historic" panose="020B0502040204020203" pitchFamily="34" charset="0"/>
              </a:rPr>
              <a:t>Соберите домик для поросят на листе бумаги</a:t>
            </a:r>
          </a:p>
        </p:txBody>
      </p:sp>
    </p:spTree>
    <p:extLst>
      <p:ext uri="{BB962C8B-B14F-4D97-AF65-F5344CB8AC3E}">
        <p14:creationId xmlns:p14="http://schemas.microsoft.com/office/powerpoint/2010/main" val="466376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338</TotalTime>
  <Words>209</Words>
  <Application>Microsoft Office PowerPoint</Application>
  <PresentationFormat>Экран (4:3)</PresentationFormat>
  <Paragraphs>36</Paragraphs>
  <Slides>9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Виталий</dc:creator>
  <cp:lastModifiedBy>RePack by Diakov</cp:lastModifiedBy>
  <cp:revision>29</cp:revision>
  <dcterms:created xsi:type="dcterms:W3CDTF">2020-05-04T03:37:35Z</dcterms:created>
  <dcterms:modified xsi:type="dcterms:W3CDTF">2020-05-17T18:05:40Z</dcterms:modified>
</cp:coreProperties>
</file>